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4"/>
  </p:notesMasterIdLst>
  <p:sldIdLst>
    <p:sldId id="257" r:id="rId3"/>
  </p:sldIdLst>
  <p:sldSz cx="9144000" cy="5143500" type="screen16x9"/>
  <p:notesSz cx="6858000" cy="9144000"/>
  <p:embeddedFontLst>
    <p:embeddedFont>
      <p:font typeface="Lato" panose="020F0502020204030203" pitchFamily="34" charset="0"/>
      <p:regular r:id="rId5"/>
      <p:bold r:id="rId6"/>
      <p:italic r:id="rId7"/>
      <p:boldItalic r:id="rId8"/>
    </p:embeddedFont>
    <p:embeddedFont>
      <p:font typeface="Montserrat" panose="00000500000000000000" pitchFamily="2" charset="-52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5680934-2018-43B5-ABC4-FCEE4578E336}">
  <a:tblStyle styleId="{F5680934-2018-43B5-ABC4-FCEE4578E33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heme" Target="theme/theme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9fd113857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f9fd113857_0_1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 1">
  <p:cSld name="TITLE_AND_BODY_4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317364" y="4803219"/>
            <a:ext cx="198000" cy="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+ texte">
  <p:cSld name="Titre + text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title"/>
          </p:nvPr>
        </p:nvSpPr>
        <p:spPr>
          <a:xfrm>
            <a:off x="373469" y="273844"/>
            <a:ext cx="78867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D488C"/>
              </a:buClr>
              <a:buSzPts val="1800"/>
              <a:buFont typeface="Lato"/>
              <a:buNone/>
              <a:defRPr sz="1800" b="0" i="0" u="none" strike="noStrike" cap="none">
                <a:solidFill>
                  <a:srgbClr val="DD488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628650" y="1137257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rm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None/>
              <a:defRPr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None/>
              <a:defRPr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None/>
              <a:defRPr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None/>
              <a:defRPr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None/>
              <a:defRPr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92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Char char="•"/>
              <a:defRPr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92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Char char="•"/>
              <a:defRPr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92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Char char="•"/>
              <a:defRPr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921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Lato"/>
              <a:buChar char="•"/>
              <a:defRPr sz="1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517449" y="4886563"/>
            <a:ext cx="266100" cy="1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00"/>
              <a:buFont typeface="Lato"/>
              <a:buNone/>
              <a:defRPr sz="800" b="0" i="0" u="none" strike="noStrike" cap="none">
                <a:solidFill>
                  <a:srgbClr val="D9D9D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623887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1"/>
          </p:nvPr>
        </p:nvSpPr>
        <p:spPr>
          <a:xfrm>
            <a:off x="623887" y="3442097"/>
            <a:ext cx="7886700" cy="11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3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08" name="Google Shape;108;p23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09" name="Google Shape;10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0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4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0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24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116" name="Google Shape;11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body" idx="1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6"/>
          <p:cNvSpPr txBox="1">
            <a:spLocks noGrp="1"/>
          </p:cNvSpPr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body" idx="1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>
              <a:lnSpc>
                <a:spcPct val="90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9" name="Google Shape;149;p28"/>
          <p:cNvCxnSpPr/>
          <p:nvPr/>
        </p:nvCxnSpPr>
        <p:spPr>
          <a:xfrm>
            <a:off x="2403900" y="497075"/>
            <a:ext cx="23700" cy="4070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50;p28"/>
          <p:cNvCxnSpPr/>
          <p:nvPr/>
        </p:nvCxnSpPr>
        <p:spPr>
          <a:xfrm flipH="1">
            <a:off x="4991525" y="489100"/>
            <a:ext cx="7800" cy="4078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" name="Google Shape;151;p28"/>
          <p:cNvCxnSpPr/>
          <p:nvPr/>
        </p:nvCxnSpPr>
        <p:spPr>
          <a:xfrm>
            <a:off x="14500" y="4559825"/>
            <a:ext cx="9119400" cy="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28"/>
          <p:cNvCxnSpPr/>
          <p:nvPr/>
        </p:nvCxnSpPr>
        <p:spPr>
          <a:xfrm>
            <a:off x="-5700" y="2327225"/>
            <a:ext cx="2409600" cy="15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" name="Google Shape;153;p28"/>
          <p:cNvCxnSpPr/>
          <p:nvPr/>
        </p:nvCxnSpPr>
        <p:spPr>
          <a:xfrm>
            <a:off x="14500" y="497075"/>
            <a:ext cx="9119400" cy="7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4" name="Google Shape;154;p28"/>
          <p:cNvSpPr txBox="1"/>
          <p:nvPr/>
        </p:nvSpPr>
        <p:spPr>
          <a:xfrm>
            <a:off x="60925" y="523250"/>
            <a:ext cx="25164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 Сегменты потребителей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1.1 Конечные пользователи</a:t>
            </a: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Опиши кто предполагаемые пользователи вашего продукта. Опишите их характеристики и контекст</a:t>
            </a: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1.2 К какому сегменту бизнеса внутри Ростелеком относится ваша идея:</a:t>
            </a: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Montserrat"/>
              <a:buChar char="❏"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ИТ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Montserrat"/>
              <a:buChar char="❏"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B2B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Montserrat"/>
              <a:buChar char="❏"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B2C Wink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Montserrat"/>
              <a:buChar char="❏"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B2C Core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Montserrat"/>
              <a:buChar char="❏"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B20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Montserrat"/>
              <a:buChar char="❏"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Солар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266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Montserrat"/>
              <a:buChar char="❏"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Турбо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  <a:highlight>
                <a:srgbClr val="D9EAD3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p28"/>
          <p:cNvSpPr txBox="1"/>
          <p:nvPr/>
        </p:nvSpPr>
        <p:spPr>
          <a:xfrm>
            <a:off x="2511523" y="523250"/>
            <a:ext cx="25164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2. Проблема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Проблема конечных пользователей, которую решает продукт </a:t>
            </a: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Предлагаемый шаблон для описания проблемы:</a:t>
            </a: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{Пользователь/организация} </a:t>
            </a: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испытывает</a:t>
            </a: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{проблему} </a:t>
            </a: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{ситуации/контексте} </a:t>
            </a: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 чтобы решить ее выполняет следующие действия/задачи</a:t>
            </a: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{задача 1/ задача 2}, </a:t>
            </a: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которые обходятся ему в </a:t>
            </a: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{xxx} </a:t>
            </a: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рублей и/или занимают</a:t>
            </a:r>
            <a:r>
              <a:rPr lang="ru" sz="6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{xxx} </a:t>
            </a: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времени</a:t>
            </a:r>
            <a:endParaRPr/>
          </a:p>
        </p:txBody>
      </p:sp>
      <p:cxnSp>
        <p:nvCxnSpPr>
          <p:cNvPr id="156" name="Google Shape;156;p28"/>
          <p:cNvCxnSpPr/>
          <p:nvPr/>
        </p:nvCxnSpPr>
        <p:spPr>
          <a:xfrm>
            <a:off x="7215063" y="509825"/>
            <a:ext cx="900" cy="4045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7" name="Google Shape;157;p28"/>
          <p:cNvSpPr txBox="1"/>
          <p:nvPr/>
        </p:nvSpPr>
        <p:spPr>
          <a:xfrm>
            <a:off x="5068000" y="523250"/>
            <a:ext cx="20784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3. Решение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3.1 Краткое описание вашего решения: как решает проблему и с помощью какой технологии, механики и процессов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3.2 Предполагаемые конкурентные преимущества 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8"/>
          <p:cNvSpPr txBox="1"/>
          <p:nvPr/>
        </p:nvSpPr>
        <p:spPr>
          <a:xfrm>
            <a:off x="5700" y="2361500"/>
            <a:ext cx="2303400" cy="16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4. Объем рынка 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Объем рынка предполагаемого решения. Например через  TAM\SAM\SOM, где: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TAM - весь рынок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SAM - рынок конкретного решения с учетом конкурентов и альтернатив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 - доля SAM, которую может занять ваш продукт на горизонте 3-х лет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Данные для первичного расчета можно найти в открытых источниках: исследования, экспертные интервью, аналитические отчеты</a:t>
            </a:r>
            <a:endParaRPr sz="600"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 i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Для большинства решений может быть рассчитано через количество пользователей и средний чек</a:t>
            </a:r>
            <a:endParaRPr sz="600" i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  <a:highlight>
                <a:srgbClr val="D9EAD3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8"/>
          <p:cNvSpPr txBox="1"/>
          <p:nvPr/>
        </p:nvSpPr>
        <p:spPr>
          <a:xfrm>
            <a:off x="14500" y="4512500"/>
            <a:ext cx="7849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6. Команда. Кто сейчас есть в команде? 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ФИО, роль, корп. почта, место работы 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28"/>
          <p:cNvSpPr txBox="1"/>
          <p:nvPr/>
        </p:nvSpPr>
        <p:spPr>
          <a:xfrm>
            <a:off x="7279900" y="545225"/>
            <a:ext cx="18540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5. Как продукт будет зарабатывать?</a:t>
            </a: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5.1 Какая предполагаемая модель монетизации? (прямая продажа, подписка, фримиум, реклама, партнерка, маркетплейс и др)</a:t>
            </a: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5.2 Какой средний чек на подобные решения на рынке?</a:t>
            </a:r>
            <a:endParaRPr sz="1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28"/>
          <p:cNvPicPr preferRelativeResize="0"/>
          <p:nvPr/>
        </p:nvPicPr>
        <p:blipFill rotWithShape="1">
          <a:blip r:embed="rId3">
            <a:alphaModFix/>
          </a:blip>
          <a:srcRect b="18673"/>
          <a:stretch/>
        </p:blipFill>
        <p:spPr>
          <a:xfrm>
            <a:off x="7400875" y="31575"/>
            <a:ext cx="1733025" cy="42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51025" y="4769726"/>
            <a:ext cx="1197318" cy="30611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8"/>
          <p:cNvSpPr txBox="1"/>
          <p:nvPr/>
        </p:nvSpPr>
        <p:spPr>
          <a:xfrm>
            <a:off x="60925" y="31575"/>
            <a:ext cx="8328900" cy="3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ru" sz="15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Хакатон Canvas. Название проекта: </a:t>
            </a:r>
            <a:r>
              <a:rPr lang="ru" sz="1500" i="0" u="none" strike="noStrike" cap="non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__________________________</a:t>
            </a:r>
            <a:endParaRPr sz="1500" i="0" u="none" strike="noStrike" cap="non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PresentationFormat>Экран (16:9)</PresentationFormat>
  <Paragraphs>41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Montserrat</vt:lpstr>
      <vt:lpstr>Lato</vt:lpstr>
      <vt:lpstr>Calibri</vt:lpstr>
      <vt:lpstr>Simple Light</vt:lpstr>
      <vt:lpstr>Office Theme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My+Office</cp:lastModifiedBy>
  <cp:revision>1</cp:revision>
  <dcterms:modified xsi:type="dcterms:W3CDTF">2026-09-03T11:08:51Z</dcterms:modified>
</cp:coreProperties>
</file>